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66" r:id="rId6"/>
    <p:sldId id="269" r:id="rId7"/>
    <p:sldId id="268" r:id="rId8"/>
    <p:sldId id="28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39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3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1"/>
            <a:ext cx="4242736" cy="1228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2319872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1"/>
          </p:nvPr>
        </p:nvSpPr>
        <p:spPr>
          <a:xfrm>
            <a:off x="5105400" y="685801"/>
            <a:ext cx="6477000" cy="12280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12" hasCustomPrompt="1"/>
          </p:nvPr>
        </p:nvSpPr>
        <p:spPr>
          <a:xfrm>
            <a:off x="2853800" y="2319872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13" hasCustomPrompt="1"/>
          </p:nvPr>
        </p:nvSpPr>
        <p:spPr>
          <a:xfrm>
            <a:off x="5097996" y="2319872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4" hasCustomPrompt="1"/>
          </p:nvPr>
        </p:nvSpPr>
        <p:spPr>
          <a:xfrm>
            <a:off x="7342191" y="2319872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4" name="Text Placeholder 33"/>
          <p:cNvSpPr>
            <a:spLocks noGrp="1"/>
          </p:cNvSpPr>
          <p:nvPr>
            <p:ph type="body" sz="quarter" idx="15" hasCustomPrompt="1"/>
          </p:nvPr>
        </p:nvSpPr>
        <p:spPr>
          <a:xfrm>
            <a:off x="9586386" y="2319872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2" y="2228137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22" hasCustomPrompt="1"/>
          </p:nvPr>
        </p:nvSpPr>
        <p:spPr>
          <a:xfrm>
            <a:off x="2853800" y="2228137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23" hasCustomPrompt="1"/>
          </p:nvPr>
        </p:nvSpPr>
        <p:spPr>
          <a:xfrm>
            <a:off x="5097996" y="2228137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24" hasCustomPrompt="1"/>
          </p:nvPr>
        </p:nvSpPr>
        <p:spPr>
          <a:xfrm>
            <a:off x="7342191" y="2228137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25" hasCustomPrompt="1"/>
          </p:nvPr>
        </p:nvSpPr>
        <p:spPr>
          <a:xfrm>
            <a:off x="9586386" y="2228137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1" name="Text Placeholder 33"/>
          <p:cNvSpPr>
            <a:spLocks noGrp="1"/>
          </p:cNvSpPr>
          <p:nvPr>
            <p:ph type="body" sz="quarter" idx="31" hasCustomPrompt="1"/>
          </p:nvPr>
        </p:nvSpPr>
        <p:spPr>
          <a:xfrm>
            <a:off x="609602" y="44280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2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2853800" y="44280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3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5097996" y="44280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4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7342191" y="44280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5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9586386" y="4428071"/>
            <a:ext cx="1996017" cy="1083733"/>
          </a:xfrm>
        </p:spPr>
        <p:txBody>
          <a:bodyPr/>
          <a:lstStyle>
            <a:lvl1pPr>
              <a:buNone/>
              <a:defRPr sz="6600" b="1" i="0" spc="-300">
                <a:solidFill>
                  <a:schemeClr val="accent5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609602" y="4336336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7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2853800" y="4336336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8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5097996" y="4336336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79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7342191" y="4336336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  <p:sp>
        <p:nvSpPr>
          <p:cNvPr id="80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9586386" y="4336336"/>
            <a:ext cx="1996017" cy="295467"/>
          </a:xfrm>
        </p:spPr>
        <p:txBody>
          <a:bodyPr anchor="b">
            <a:noAutofit/>
          </a:bodyPr>
          <a:lstStyle>
            <a:lvl1pPr>
              <a:buNone/>
              <a:defRPr sz="1600" b="0" i="1" spc="0">
                <a:solidFill>
                  <a:schemeClr val="bg2"/>
                </a:solidFill>
                <a:latin typeface="Corbel" panose="020B0503020204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 marL="0" indent="0">
              <a:buNone/>
              <a:defRPr/>
            </a:lvl4pPr>
            <a:lvl5pPr marL="171450" indent="0">
              <a:buNone/>
              <a:defRPr/>
            </a:lvl5pPr>
          </a:lstStyle>
          <a:p>
            <a:pPr lvl="0"/>
            <a:r>
              <a:rPr lang="en-US" dirty="0"/>
              <a:t>Insert</a:t>
            </a:r>
          </a:p>
        </p:txBody>
      </p:sp>
    </p:spTree>
    <p:extLst>
      <p:ext uri="{BB962C8B-B14F-4D97-AF65-F5344CB8AC3E}">
        <p14:creationId xmlns:p14="http://schemas.microsoft.com/office/powerpoint/2010/main" val="2765150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48BDFA-8AAA-B14C-B3D4-C18733979B30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40CFE-794F-1B4C-9950-7C38198BBB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2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4FCAC1-7F90-234C-A4F5-928BA98FD08E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0EA17-273F-C544-88F0-1A2D65C010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52C266-4D50-C347-B5E6-7CA696E0DED1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E7C5D-B6D0-D34C-85F2-D7971E769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23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705B31-74DD-A144-90F8-4FB80CA44574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BC914-BBCD-154F-B3E9-B6A50403D3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91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CC7F47-6F0C-D44D-B2B9-B9D4A595721A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0A6E3-87CA-E544-A89E-4CC82A3355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3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D08150-BBD1-284B-B405-108D4C12883E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6801F-6683-934C-A147-32D508D7A7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5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81F030-F7DB-8B4C-9845-2A62F687B09B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7CC4E-00D1-A640-8943-4627BB5894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2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090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8A1521-0F2C-184C-BB2C-14BA059D9B7F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9461D-3FB8-024A-871F-00F767D630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9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14D071-9128-5447-A515-558BC37797C7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50132-B4B3-E144-8F37-98ECF11910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8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57E55B-DA1B-1444-8746-10D7E51148F0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23AA3-131B-1744-8485-9C56A6DD5B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5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3131AB-FCFB-8E4D-8D2C-BF783EFE5221}" type="datetime1">
              <a:rPr lang="nl-NL"/>
              <a:pPr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99376-E7A0-2543-8667-0A09059148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41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 - Title and Content cop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09600" y="93668"/>
            <a:ext cx="10972800" cy="1504951"/>
          </a:xfrm>
          <a:prstGeom prst="rect">
            <a:avLst/>
          </a:prstGeom>
          <a:noFill/>
          <a:ln>
            <a:noFill/>
          </a:ln>
        </p:spPr>
        <p:txBody>
          <a:bodyPr lIns="51198" tIns="51198" rIns="51198" bIns="51198"/>
          <a:lstStyle>
            <a:lvl1pPr algn="ctr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09600" y="1598614"/>
            <a:ext cx="10972800" cy="5259387"/>
          </a:xfrm>
          <a:prstGeom prst="rect">
            <a:avLst/>
          </a:prstGeom>
          <a:noFill/>
          <a:ln>
            <a:noFill/>
          </a:ln>
        </p:spPr>
        <p:txBody>
          <a:bodyPr lIns="51198" tIns="51198" rIns="51198" bIns="51198"/>
          <a:lstStyle>
            <a:lvl1pPr marL="192024" indent="-21336" algn="l" rtl="0">
              <a:buClr>
                <a:srgbClr val="000000"/>
              </a:buClr>
              <a:buFont typeface="Merriweather Sans"/>
              <a:buChar char="•"/>
              <a:defRPr/>
            </a:lvl1pPr>
            <a:lvl2pPr marL="394716" indent="-10668" algn="l" rtl="0">
              <a:spcBef>
                <a:spcPts val="616"/>
              </a:spcBef>
              <a:buClr>
                <a:srgbClr val="000000"/>
              </a:buClr>
              <a:buFont typeface="Merriweather Sans"/>
              <a:buChar char="–"/>
              <a:defRPr/>
            </a:lvl2pPr>
            <a:lvl3pPr marL="618744" indent="0" algn="l" rtl="0">
              <a:spcBef>
                <a:spcPts val="504"/>
              </a:spcBef>
              <a:buClr>
                <a:srgbClr val="000000"/>
              </a:buClr>
              <a:buFont typeface="Merriweather Sans"/>
              <a:buChar char="•"/>
              <a:defRPr/>
            </a:lvl3pPr>
            <a:lvl4pPr marL="874776" indent="-21336" algn="l" rtl="0">
              <a:spcBef>
                <a:spcPts val="448"/>
              </a:spcBef>
              <a:buClr>
                <a:srgbClr val="000000"/>
              </a:buClr>
              <a:buFont typeface="Merriweather Sans"/>
              <a:buChar char="–"/>
              <a:defRPr/>
            </a:lvl4pPr>
            <a:lvl5pPr marL="1130808" indent="-21336" algn="l" rtl="0">
              <a:spcBef>
                <a:spcPts val="448"/>
              </a:spcBef>
              <a:buClr>
                <a:srgbClr val="000000"/>
              </a:buClr>
              <a:buFont typeface="Merriweather Sans"/>
              <a:buChar char="»"/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" name="Shape 49"/>
          <p:cNvSpPr txBox="1">
            <a:spLocks noGrp="1"/>
          </p:cNvSpPr>
          <p:nvPr>
            <p:ph type="sldNum" idx="10"/>
          </p:nvPr>
        </p:nvSpPr>
        <p:spPr>
          <a:xfrm>
            <a:off x="11258551" y="6469066"/>
            <a:ext cx="270933" cy="244475"/>
          </a:xfrm>
        </p:spPr>
        <p:txBody>
          <a:bodyPr lIns="51198" tIns="51198" rIns="51198" bIns="51198" rtlCol="0"/>
          <a:lstStyle>
            <a:lvl1pPr marL="0" marR="0" indent="0" algn="ctr" defTabSz="914400" rtl="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  <a:lvl2pPr marL="0" marR="0" indent="128016" algn="ctr" rtl="0">
              <a:defRPr/>
            </a:lvl2pPr>
            <a:lvl3pPr marL="0" marR="0" indent="256032" algn="ctr" rtl="0">
              <a:defRPr/>
            </a:lvl3pPr>
            <a:lvl4pPr marL="0" marR="0" indent="384048" algn="ctr" rtl="0">
              <a:defRPr/>
            </a:lvl4pPr>
            <a:lvl5pPr marL="0" marR="0" indent="512064" algn="ctr" rtl="0">
              <a:defRPr/>
            </a:lvl5pPr>
            <a:lvl6pPr marL="0" marR="0" indent="640080" algn="ctr" rtl="0">
              <a:defRPr/>
            </a:lvl6pPr>
            <a:lvl7pPr marL="0" marR="0" indent="768096" algn="ctr" rtl="0">
              <a:defRPr/>
            </a:lvl7pPr>
            <a:lvl8pPr marL="0" marR="0" indent="896112" algn="ctr" rtl="0">
              <a:defRPr/>
            </a:lvl8pPr>
            <a:lvl9pPr marL="0" marR="0" indent="1024128" algn="ctr" rtl="0"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88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3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94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8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303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4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4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43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1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58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83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fault - Title and Content cop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09600" y="93667"/>
            <a:ext cx="10972800" cy="1504951"/>
          </a:xfrm>
          <a:prstGeom prst="rect">
            <a:avLst/>
          </a:prstGeom>
          <a:noFill/>
          <a:ln>
            <a:noFill/>
          </a:ln>
        </p:spPr>
        <p:txBody>
          <a:bodyPr lIns="51198" tIns="51198" rIns="51198" bIns="51198"/>
          <a:lstStyle>
            <a:lvl1pPr algn="ctr"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09600" y="1598614"/>
            <a:ext cx="10972800" cy="5259387"/>
          </a:xfrm>
          <a:prstGeom prst="rect">
            <a:avLst/>
          </a:prstGeom>
          <a:noFill/>
          <a:ln>
            <a:noFill/>
          </a:ln>
        </p:spPr>
        <p:txBody>
          <a:bodyPr lIns="51198" tIns="51198" rIns="51198" bIns="51198"/>
          <a:lstStyle>
            <a:lvl1pPr marL="192024" indent="-21336" algn="l" rtl="0">
              <a:buClr>
                <a:srgbClr val="000000"/>
              </a:buClr>
              <a:buFont typeface="Merriweather Sans"/>
              <a:buChar char="•"/>
              <a:defRPr/>
            </a:lvl1pPr>
            <a:lvl2pPr marL="394716" indent="-10668" algn="l" rtl="0">
              <a:spcBef>
                <a:spcPts val="616"/>
              </a:spcBef>
              <a:buClr>
                <a:srgbClr val="000000"/>
              </a:buClr>
              <a:buFont typeface="Merriweather Sans"/>
              <a:buChar char="–"/>
              <a:defRPr/>
            </a:lvl2pPr>
            <a:lvl3pPr marL="618744" indent="0" algn="l" rtl="0">
              <a:spcBef>
                <a:spcPts val="504"/>
              </a:spcBef>
              <a:buClr>
                <a:srgbClr val="000000"/>
              </a:buClr>
              <a:buFont typeface="Merriweather Sans"/>
              <a:buChar char="•"/>
              <a:defRPr/>
            </a:lvl3pPr>
            <a:lvl4pPr marL="874776" indent="-21336" algn="l" rtl="0">
              <a:spcBef>
                <a:spcPts val="448"/>
              </a:spcBef>
              <a:buClr>
                <a:srgbClr val="000000"/>
              </a:buClr>
              <a:buFont typeface="Merriweather Sans"/>
              <a:buChar char="–"/>
              <a:defRPr/>
            </a:lvl4pPr>
            <a:lvl5pPr marL="1130808" indent="-21336" algn="l" rtl="0">
              <a:spcBef>
                <a:spcPts val="448"/>
              </a:spcBef>
              <a:buClr>
                <a:srgbClr val="000000"/>
              </a:buClr>
              <a:buFont typeface="Merriweather Sans"/>
              <a:buChar char="»"/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" name="Shape 49"/>
          <p:cNvSpPr txBox="1">
            <a:spLocks noGrp="1"/>
          </p:cNvSpPr>
          <p:nvPr>
            <p:ph type="sldNum" idx="10"/>
          </p:nvPr>
        </p:nvSpPr>
        <p:spPr>
          <a:xfrm>
            <a:off x="11258551" y="6467482"/>
            <a:ext cx="270933" cy="246063"/>
          </a:xfrm>
        </p:spPr>
        <p:txBody>
          <a:bodyPr lIns="51198" tIns="51198" rIns="51198" bIns="51198" rtlCol="0"/>
          <a:lstStyle>
            <a:lvl1pPr marL="0" marR="0" indent="0" algn="ctr" rtl="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marR="0" indent="128016" algn="ctr" rtl="0">
              <a:defRPr/>
            </a:lvl2pPr>
            <a:lvl3pPr marL="0" marR="0" indent="256032" algn="ctr" rtl="0">
              <a:defRPr/>
            </a:lvl3pPr>
            <a:lvl4pPr marL="0" marR="0" indent="384048" algn="ctr" rtl="0">
              <a:defRPr/>
            </a:lvl4pPr>
            <a:lvl5pPr marL="0" marR="0" indent="512064" algn="ctr" rtl="0">
              <a:defRPr/>
            </a:lvl5pPr>
            <a:lvl6pPr marL="0" marR="0" indent="640080" algn="ctr" rtl="0">
              <a:defRPr/>
            </a:lvl6pPr>
            <a:lvl7pPr marL="0" marR="0" indent="768096" algn="ctr" rtl="0">
              <a:defRPr/>
            </a:lvl7pPr>
            <a:lvl8pPr marL="0" marR="0" indent="896112" algn="ctr" rtl="0">
              <a:defRPr/>
            </a:lvl8pPr>
            <a:lvl9pPr marL="0" marR="0" indent="1024128" algn="ctr" rtl="0">
              <a:defRPr/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96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nas_Bran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0408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19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44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3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38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01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46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C46E7-D202-4310-85E4-2A202004FE25}" type="datetimeFigureOut">
              <a:rPr lang="en-GB" smtClean="0"/>
              <a:t>02/11/2016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460A-0460-4932-93F9-89BF9F2E2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07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B3D4E4-6B97-994B-A980-EC2745C53E69}" type="datetime1">
              <a:rPr lang="nl-NL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2-11-2016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56CEBE-53CF-3F4C-9F80-1C863030C224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8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3EDD5-C640-5548-BF55-97F5F3983D4C}" type="datetimeFigureOut">
              <a:rPr lang="nl-NL" smtClean="0"/>
              <a:t>2-11-2016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B1681-81D2-BC41-ACA7-0C7DC9A76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Competing in a flat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How to create a global company and still be in Bulgaria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67730" y="5386129"/>
            <a:ext cx="20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Competing in a flat world,</a:t>
            </a:r>
          </a:p>
          <a:p>
            <a:r>
              <a:rPr lang="en-GB" sz="1200" dirty="0"/>
              <a:t>Victor K. Fung, William K. Fung and </a:t>
            </a:r>
            <a:r>
              <a:rPr lang="en-GB" sz="1200" dirty="0" err="1"/>
              <a:t>Yoram</a:t>
            </a:r>
            <a:r>
              <a:rPr lang="en-GB" sz="1200" dirty="0"/>
              <a:t> Wind, 2008</a:t>
            </a:r>
            <a:endParaRPr lang="en-GB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0067731" y="6160789"/>
            <a:ext cx="20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Background: Discworld by Terry Pratchett; pic from hdscreen.us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9349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177800"/>
            <a:ext cx="866986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1468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177800"/>
            <a:ext cx="866986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2560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onferencesthatwork.com/wp-content/uploads/2014/01/airbnb-growth-tw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4" y="546100"/>
            <a:ext cx="9061731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4203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57" y="2036866"/>
            <a:ext cx="4242736" cy="1228028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Trebuchet MS" panose="020B0603020202020204" pitchFamily="34" charset="0"/>
              </a:rPr>
              <a:t>Companies that trusted us</a:t>
            </a:r>
            <a:endParaRPr lang="bg-BG" b="0" dirty="0">
              <a:latin typeface="Trebuchet MS" panose="020B0603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401216" y="2243811"/>
            <a:ext cx="4555038" cy="3633777"/>
            <a:chOff x="3877216" y="1128511"/>
            <a:chExt cx="4555038" cy="363377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455" y="3119580"/>
              <a:ext cx="1643000" cy="3286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255" y="1949022"/>
              <a:ext cx="1974200" cy="40114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448" y="2777477"/>
              <a:ext cx="1785381" cy="77961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216" y="1128511"/>
              <a:ext cx="1991068" cy="199106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455" y="4237593"/>
              <a:ext cx="1784799" cy="46990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383" y="4237594"/>
              <a:ext cx="1737397" cy="52469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62" y="3956546"/>
            <a:ext cx="1706731" cy="8852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068" y="1054677"/>
            <a:ext cx="1140354" cy="6420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5" y="5463207"/>
            <a:ext cx="2017186" cy="3794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38" y="2945773"/>
            <a:ext cx="1407381" cy="5871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00" y="1270652"/>
            <a:ext cx="602963" cy="4260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10" y="1943384"/>
            <a:ext cx="1074943" cy="6046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45" y="2027378"/>
            <a:ext cx="1463018" cy="520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252" y="-9488"/>
            <a:ext cx="2036866" cy="20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011" y="1467224"/>
            <a:ext cx="1049505" cy="590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450" y="806045"/>
            <a:ext cx="1284558" cy="484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01" y="861130"/>
            <a:ext cx="935272" cy="374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42" y="3493856"/>
            <a:ext cx="1440000" cy="468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43" y="2805722"/>
            <a:ext cx="1104130" cy="641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30" y="1608677"/>
            <a:ext cx="1440000" cy="307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07" y="4708139"/>
            <a:ext cx="619125" cy="619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30" y="930824"/>
            <a:ext cx="1440000" cy="23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48" y="5412078"/>
            <a:ext cx="870367" cy="412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847" y="1660316"/>
            <a:ext cx="1440000" cy="204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915" y="4150863"/>
            <a:ext cx="1142073" cy="401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30" y="2308430"/>
            <a:ext cx="1440000" cy="31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33" y="6083476"/>
            <a:ext cx="511870" cy="4703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60" y="4042973"/>
            <a:ext cx="617219" cy="617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9" y="5281072"/>
            <a:ext cx="1440000" cy="67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42" y="4115181"/>
            <a:ext cx="1440000" cy="472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69" y="4821850"/>
            <a:ext cx="1440000" cy="4434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44" y="4776812"/>
            <a:ext cx="1153550" cy="4817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9" y="6171707"/>
            <a:ext cx="1772506" cy="2938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37" y="2308431"/>
            <a:ext cx="1440000" cy="3304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04" y="4781150"/>
            <a:ext cx="584077" cy="473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83" y="5431792"/>
            <a:ext cx="1440000" cy="4646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76" y="2924602"/>
            <a:ext cx="1276987" cy="4035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32" y="4842069"/>
            <a:ext cx="1249500" cy="2614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67" y="2109286"/>
            <a:ext cx="1096005" cy="5425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42" y="2902086"/>
            <a:ext cx="1440000" cy="4485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56" y="6151932"/>
            <a:ext cx="1166948" cy="3334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72" y="3574219"/>
            <a:ext cx="1080000" cy="27723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82" y="5523123"/>
            <a:ext cx="1080000" cy="1908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19" y="6105590"/>
            <a:ext cx="1080000" cy="42609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866" y="3442528"/>
            <a:ext cx="1279726" cy="57113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82" y="6215449"/>
            <a:ext cx="1080000" cy="20637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363" y="5428516"/>
            <a:ext cx="1080000" cy="380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46414" y="303653"/>
            <a:ext cx="4951845" cy="14587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3" y="1747509"/>
            <a:ext cx="4848593" cy="27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2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45771"/>
            <a:ext cx="4387850" cy="66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35132" y="1994744"/>
            <a:ext cx="6056843" cy="3173941"/>
          </a:xfrm>
        </p:spPr>
        <p:txBody>
          <a:bodyPr/>
          <a:lstStyle/>
          <a:p>
            <a:r>
              <a:rPr lang="en-US" dirty="0"/>
              <a:t>Go build epic stuff!</a:t>
            </a:r>
            <a:br>
              <a:rPr lang="en-US" dirty="0"/>
            </a:br>
            <a:r>
              <a:rPr lang="en-US" sz="2800" dirty="0"/>
              <a:t>(ping me if you need help)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teodor@coursedot.com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58001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www.nasa.gov/centers/ames/images/content/74027main_A91-026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1" y="54710"/>
            <a:ext cx="8640925" cy="68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2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124" name="Picture 4" descr="https://qzprod.files.wordpress.com/2015/11/raspberry-pi-zero.jpg?quality=80&amp;strip=all&amp;w=1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238" y="1556543"/>
            <a:ext cx="5564012" cy="31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-media-cache-ak0.pinimg.com/736x/3e/a8/6d/3ea86d3c8cfd4205518b33d1146d85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5125"/>
            <a:ext cx="581025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6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humanswlord.files.wordpress.com/2014/01/moores-law-graph-gi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8" y="205946"/>
            <a:ext cx="11274160" cy="61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28670" y="64886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reddit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9480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steps</a:t>
            </a:r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9333" y="5232399"/>
            <a:ext cx="3031067" cy="944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Source: medhacker.com</a:t>
            </a:r>
            <a:endParaRPr lang="bg-BG" dirty="0"/>
          </a:p>
        </p:txBody>
      </p:sp>
      <p:pic>
        <p:nvPicPr>
          <p:cNvPr id="5122" name="Picture 2" descr="https://medbonsai.files.wordpress.com/2015/05/screen-shot-2015-05-31-at-3-07-13-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844"/>
            <a:ext cx="8529108" cy="63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3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Image result for just the beginning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5" y="531045"/>
            <a:ext cx="9428086" cy="571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4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71"/>
          <p:cNvSpPr>
            <a:spLocks noChangeArrowheads="1"/>
          </p:cNvSpPr>
          <p:nvPr/>
        </p:nvSpPr>
        <p:spPr bwMode="auto">
          <a:xfrm>
            <a:off x="1500480" y="2560279"/>
            <a:ext cx="6502664" cy="1171457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22319" y="2560279"/>
            <a:ext cx="8229600" cy="117145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sz="7200" dirty="0">
                <a:solidFill>
                  <a:schemeClr val="bg1"/>
                </a:solidFill>
                <a:ea typeface="+mn-ea"/>
                <a:cs typeface="+mn-cs"/>
              </a:rPr>
              <a:t>What are </a:t>
            </a:r>
            <a:r>
              <a:rPr lang="en-US" sz="7200" dirty="0" err="1">
                <a:solidFill>
                  <a:schemeClr val="bg1"/>
                </a:solidFill>
                <a:ea typeface="+mn-ea"/>
                <a:cs typeface="+mn-cs"/>
              </a:rPr>
              <a:t>ExOs</a:t>
            </a:r>
            <a:r>
              <a:rPr lang="en-US" sz="7200" dirty="0">
                <a:solidFill>
                  <a:schemeClr val="bg1"/>
                </a:solidFill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793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kstvak 9"/>
          <p:cNvSpPr txBox="1">
            <a:spLocks noChangeArrowheads="1"/>
          </p:cNvSpPr>
          <p:nvPr/>
        </p:nvSpPr>
        <p:spPr bwMode="auto">
          <a:xfrm>
            <a:off x="2226437" y="2182594"/>
            <a:ext cx="76698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An Exponential Organization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ExO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) is one whose impact (or output) is disproportionally large —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5C3A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at least 10x larger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— compared to its peers because of the use of new organizational techniques that leverage exponential technologies.</a:t>
            </a:r>
          </a:p>
        </p:txBody>
      </p:sp>
      <p:sp>
        <p:nvSpPr>
          <p:cNvPr id="5" name="Shape 471"/>
          <p:cNvSpPr>
            <a:spLocks noChangeArrowheads="1"/>
          </p:cNvSpPr>
          <p:nvPr/>
        </p:nvSpPr>
        <p:spPr bwMode="auto">
          <a:xfrm>
            <a:off x="8755712" y="275819"/>
            <a:ext cx="1912288" cy="60088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6" name="Shape 472"/>
          <p:cNvSpPr>
            <a:spLocks noChangeArrowheads="1"/>
          </p:cNvSpPr>
          <p:nvPr/>
        </p:nvSpPr>
        <p:spPr bwMode="auto">
          <a:xfrm>
            <a:off x="6357938" y="261942"/>
            <a:ext cx="415131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rriweather Sans" charset="0"/>
                <a:cs typeface="Merriweather Sans" charset="0"/>
                <a:sym typeface="Merriweather Sans" charset="0"/>
              </a:rPr>
              <a:t>Definition</a:t>
            </a:r>
          </a:p>
        </p:txBody>
      </p:sp>
      <p:pic>
        <p:nvPicPr>
          <p:cNvPr id="1026" name="Picture 2" descr="http://www.socializers.gr/wp-content/uploads/2015/10/SomethingInterestingHappeningG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9537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0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11"/>
            <a:ext cx="12192000" cy="5563519"/>
          </a:xfrm>
          <a:prstGeom prst="rect">
            <a:avLst/>
          </a:prstGeom>
        </p:spPr>
      </p:pic>
      <p:sp>
        <p:nvSpPr>
          <p:cNvPr id="5" name="Shape 471"/>
          <p:cNvSpPr>
            <a:spLocks noChangeArrowheads="1"/>
          </p:cNvSpPr>
          <p:nvPr/>
        </p:nvSpPr>
        <p:spPr bwMode="auto">
          <a:xfrm>
            <a:off x="9595248" y="275819"/>
            <a:ext cx="2596753" cy="60088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 lIns="0" tIns="0" rIns="0" bIns="0" anchor="ctr"/>
          <a:lstStyle/>
          <a:p>
            <a:endParaRPr lang="en-US" sz="2400">
              <a:solidFill>
                <a:srgbClr val="303030"/>
              </a:solidFill>
              <a:latin typeface="Calibri" charset="0"/>
            </a:endParaRPr>
          </a:p>
        </p:txBody>
      </p:sp>
      <p:sp>
        <p:nvSpPr>
          <p:cNvPr id="6" name="Shape 472"/>
          <p:cNvSpPr>
            <a:spLocks noChangeArrowheads="1"/>
          </p:cNvSpPr>
          <p:nvPr/>
        </p:nvSpPr>
        <p:spPr bwMode="auto">
          <a:xfrm>
            <a:off x="6445251" y="261941"/>
            <a:ext cx="553508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r">
              <a:buSzPct val="25000"/>
            </a:pPr>
            <a:r>
              <a:rPr lang="en-US" sz="3733" dirty="0">
                <a:solidFill>
                  <a:srgbClr val="FFFFFF"/>
                </a:solidFill>
                <a:latin typeface="Merriweather Sans" charset="0"/>
                <a:cs typeface="Merriweather Sans" charset="0"/>
                <a:sym typeface="Merriweather Sans" charset="0"/>
              </a:rPr>
              <a:t>Attributes</a:t>
            </a:r>
          </a:p>
        </p:txBody>
      </p:sp>
      <p:sp>
        <p:nvSpPr>
          <p:cNvPr id="8" name="Shape 471"/>
          <p:cNvSpPr>
            <a:spLocks noChangeArrowheads="1"/>
          </p:cNvSpPr>
          <p:nvPr/>
        </p:nvSpPr>
        <p:spPr bwMode="auto">
          <a:xfrm>
            <a:off x="1488839" y="876707"/>
            <a:ext cx="612083" cy="51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ctr"/>
          <a:lstStyle/>
          <a:p>
            <a:endParaRPr lang="en-US" sz="2400">
              <a:solidFill>
                <a:srgbClr val="30303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469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109</Words>
  <Application>Microsoft Office PowerPoint</Application>
  <PresentationFormat>Widescreen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Corbel</vt:lpstr>
      <vt:lpstr>Merriweather Sans</vt:lpstr>
      <vt:lpstr>Trebuchet MS</vt:lpstr>
      <vt:lpstr>Office Theme</vt:lpstr>
      <vt:lpstr>2_Office-thema</vt:lpstr>
      <vt:lpstr>Office-thema</vt:lpstr>
      <vt:lpstr>Competing in a flat world</vt:lpstr>
      <vt:lpstr>PowerPoint Presentation</vt:lpstr>
      <vt:lpstr>PowerPoint Presentation</vt:lpstr>
      <vt:lpstr>PowerPoint Presentation</vt:lpstr>
      <vt:lpstr>30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Companies that trusted us</vt:lpstr>
      <vt:lpstr>PowerPoint Presentation</vt:lpstr>
      <vt:lpstr>Go build epic stuff! (ping me if you need help)  teodor@coursedot.com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Competing in a flat world</dc:title>
  <dc:creator>Teodor Panayotov</dc:creator>
  <cp:lastModifiedBy>Teodor Panayotov</cp:lastModifiedBy>
  <cp:revision>11</cp:revision>
  <dcterms:created xsi:type="dcterms:W3CDTF">2016-11-02T13:29:14Z</dcterms:created>
  <dcterms:modified xsi:type="dcterms:W3CDTF">2016-11-02T14:58:07Z</dcterms:modified>
</cp:coreProperties>
</file>